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  <p:sldMasterId id="2147483768" r:id="rId2"/>
  </p:sldMasterIdLst>
  <p:notesMasterIdLst>
    <p:notesMasterId r:id="rId21"/>
  </p:notesMasterIdLst>
  <p:sldIdLst>
    <p:sldId id="306" r:id="rId3"/>
    <p:sldId id="321" r:id="rId4"/>
    <p:sldId id="340" r:id="rId5"/>
    <p:sldId id="342" r:id="rId6"/>
    <p:sldId id="344" r:id="rId7"/>
    <p:sldId id="345" r:id="rId8"/>
    <p:sldId id="346" r:id="rId9"/>
    <p:sldId id="347" r:id="rId10"/>
    <p:sldId id="348" r:id="rId11"/>
    <p:sldId id="349" r:id="rId12"/>
    <p:sldId id="350" r:id="rId13"/>
    <p:sldId id="351" r:id="rId14"/>
    <p:sldId id="352" r:id="rId15"/>
    <p:sldId id="354" r:id="rId16"/>
    <p:sldId id="356" r:id="rId17"/>
    <p:sldId id="357" r:id="rId18"/>
    <p:sldId id="358" r:id="rId19"/>
    <p:sldId id="353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790" autoAdjust="0"/>
    <p:restoredTop sz="94622" autoAdjust="0"/>
  </p:normalViewPr>
  <p:slideViewPr>
    <p:cSldViewPr>
      <p:cViewPr varScale="1">
        <p:scale>
          <a:sx n="102" d="100"/>
          <a:sy n="102" d="100"/>
        </p:scale>
        <p:origin x="366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6925B0-922F-4828-84EB-0DF837AA9F0B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CB385E-408D-4944-8CAD-49125B1CF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366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>
                <a:solidFill>
                  <a:prstClr val="black"/>
                </a:solidFill>
              </a:rPr>
              <a:pPr/>
              <a:t>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white">
                    <a:tint val="95000"/>
                  </a:prstClr>
                </a:solidFill>
              </a:rPr>
              <a:pPr/>
              <a:t>8/7/2025</a:t>
            </a:fld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white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95318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8/7/2025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42832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white">
                    <a:tint val="95000"/>
                  </a:prstClr>
                </a:solidFill>
              </a:rPr>
              <a:pPr/>
              <a:t>8/7/2025</a:t>
            </a:fld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white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91231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8/7/2025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52337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8/7/2025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142000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8/7/2025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57001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8/7/2025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5353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8/7/2025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37505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8/7/2025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53278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8/7/2025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132177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8/7/2025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54060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8/7/2025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48456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>
              <a:solidFill>
                <a:srgbClr val="F0AD00">
                  <a:satMod val="150000"/>
                </a:srgb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00200" y="5410201"/>
            <a:ext cx="8915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sz="2800" b="1" dirty="0"/>
              <a:t>TEHNOLOŠKI PROCES </a:t>
            </a:r>
          </a:p>
          <a:p>
            <a:pPr algn="ctr"/>
            <a:r>
              <a:rPr lang="sr-Latn-RS" sz="2800" b="1" dirty="0"/>
              <a:t>PROIZVODNJE I EMITOVANJA VESTI</a:t>
            </a:r>
            <a:endParaRPr lang="en-US" sz="2800" b="1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1C8BEB2-5252-EC7A-9311-169E984E66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5590" y="152400"/>
            <a:ext cx="9480819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3818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439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Živo uključenje</a:t>
            </a:r>
            <a:endParaRPr lang="en-US" sz="14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86840" y="1549401"/>
            <a:ext cx="9418319" cy="5232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1513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439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Živo uključenje</a:t>
            </a:r>
            <a:endParaRPr lang="en-US" sz="14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68494" y="1524000"/>
            <a:ext cx="9455012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4398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439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Živo uključenje</a:t>
            </a:r>
            <a:endParaRPr lang="en-US" sz="14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8022" y="1508917"/>
            <a:ext cx="9595956" cy="5272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9075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439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Živo uključenje – „ranac“ </a:t>
            </a:r>
            <a:r>
              <a:rPr lang="sr-Latn-RS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(preko mobilne mreže)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9673" y="1524000"/>
            <a:ext cx="5832653" cy="525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43245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439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Živo uključenje – „ranac“ </a:t>
            </a:r>
            <a:r>
              <a:rPr lang="sr-Latn-RS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(preko mobilne mreže)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88430" y="1540668"/>
            <a:ext cx="8827170" cy="5241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9231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439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Živo uključenje – „torbica“ </a:t>
            </a:r>
            <a:r>
              <a:rPr lang="sr-Latn-RS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(preko mobilne mreže)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0284" y="1524000"/>
            <a:ext cx="5611432" cy="525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44336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439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Živo uključenje – „ranac“ </a:t>
            </a:r>
            <a:r>
              <a:rPr lang="sr-Latn-RS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(preko mobilne mreže)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114" y="1581150"/>
            <a:ext cx="11209771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45598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600200" y="155448"/>
            <a:ext cx="8915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Živo uključenje – „ranac“ </a:t>
            </a:r>
            <a:r>
              <a:rPr lang="sr-Latn-RS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(preko internet mreže)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488" y="1568577"/>
            <a:ext cx="11873023" cy="510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71712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439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Živo uključenje – „ranac“ </a:t>
            </a:r>
            <a:r>
              <a:rPr lang="sr-Latn-RS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(preko mobilne mreže)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2234" y="1530487"/>
            <a:ext cx="9547532" cy="5232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48888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76201" y="76200"/>
            <a:ext cx="10439399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Poslednja vest  </a:t>
            </a:r>
            <a:r>
              <a:rPr lang="sr-Latn-RS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(pristigla u toku emitovanja vesti)</a:t>
            </a:r>
            <a:endParaRPr lang="en-US" sz="18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7467600" y="2248495"/>
            <a:ext cx="2819401" cy="22860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ounded Rectangle 40"/>
          <p:cNvSpPr/>
          <p:nvPr/>
        </p:nvSpPr>
        <p:spPr>
          <a:xfrm>
            <a:off x="8068716" y="1600201"/>
            <a:ext cx="1676400" cy="533401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000" b="1" dirty="0">
                <a:solidFill>
                  <a:schemeClr val="bg1"/>
                </a:solidFill>
              </a:rPr>
              <a:t>STUDIO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43" name="Picture 4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78128" y="2667000"/>
            <a:ext cx="2657576" cy="1493370"/>
          </a:xfrm>
          <a:prstGeom prst="rect">
            <a:avLst/>
          </a:prstGeom>
        </p:spPr>
      </p:pic>
      <p:sp>
        <p:nvSpPr>
          <p:cNvPr id="49" name="Rounded Rectangle 48"/>
          <p:cNvSpPr/>
          <p:nvPr/>
        </p:nvSpPr>
        <p:spPr>
          <a:xfrm>
            <a:off x="8118569" y="5486401"/>
            <a:ext cx="1676400" cy="533401"/>
          </a:xfrm>
          <a:prstGeom prst="roundRect">
            <a:avLst/>
          </a:prstGeom>
          <a:solidFill>
            <a:srgbClr val="0070C0"/>
          </a:solidFill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000" b="1" dirty="0">
                <a:solidFill>
                  <a:schemeClr val="bg1"/>
                </a:solidFill>
              </a:rPr>
              <a:t>REŽIJA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50" name="Left-Right Arrow 49"/>
          <p:cNvSpPr/>
          <p:nvPr/>
        </p:nvSpPr>
        <p:spPr>
          <a:xfrm rot="16200000">
            <a:off x="8575769" y="4775731"/>
            <a:ext cx="762000" cy="506938"/>
          </a:xfrm>
          <a:prstGeom prst="leftRightArrow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2286000" y="1343561"/>
            <a:ext cx="12954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8000" dirty="0">
                <a:solidFill>
                  <a:srgbClr val="000000"/>
                </a:solidFill>
                <a:latin typeface="MS Outlook"/>
              </a:rPr>
              <a:t>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-76200" y="1524000"/>
            <a:ext cx="245823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r-Latn-RS" sz="2000" b="1" dirty="0"/>
              <a:t>DEŽURNI UREDNIK/</a:t>
            </a:r>
          </a:p>
          <a:p>
            <a:pPr algn="ctr"/>
            <a:r>
              <a:rPr lang="sr-Latn-RS" sz="2000" b="1" dirty="0"/>
              <a:t>NEWS PRODUCER</a:t>
            </a:r>
            <a:endParaRPr lang="en-US" sz="4400" b="1" dirty="0"/>
          </a:p>
        </p:txBody>
      </p:sp>
      <p:sp>
        <p:nvSpPr>
          <p:cNvPr id="53" name="Rectangle 52"/>
          <p:cNvSpPr/>
          <p:nvPr/>
        </p:nvSpPr>
        <p:spPr>
          <a:xfrm>
            <a:off x="4800600" y="2743200"/>
            <a:ext cx="1148071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8000" dirty="0">
                <a:solidFill>
                  <a:srgbClr val="000000"/>
                </a:solidFill>
                <a:latin typeface="Wingdings"/>
              </a:rPr>
              <a:t></a:t>
            </a:r>
          </a:p>
        </p:txBody>
      </p:sp>
      <p:sp>
        <p:nvSpPr>
          <p:cNvPr id="54" name="Rectangle 53"/>
          <p:cNvSpPr/>
          <p:nvPr/>
        </p:nvSpPr>
        <p:spPr>
          <a:xfrm>
            <a:off x="8361093" y="5334000"/>
            <a:ext cx="1191352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8800" b="1" dirty="0">
                <a:solidFill>
                  <a:srgbClr val="000000"/>
                </a:solidFill>
                <a:latin typeface="Wingdings"/>
              </a:rPr>
              <a:t>;</a:t>
            </a:r>
            <a:endParaRPr lang="sr-Latn-CS" sz="8800" b="1" dirty="0">
              <a:solidFill>
                <a:srgbClr val="000000"/>
              </a:solidFill>
              <a:latin typeface="Wingdings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8305800" y="6472774"/>
            <a:ext cx="15681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000" b="1" dirty="0"/>
              <a:t>PLAY OUT</a:t>
            </a:r>
            <a:endParaRPr lang="en-US" sz="3200" b="1" dirty="0"/>
          </a:p>
        </p:txBody>
      </p:sp>
      <p:sp>
        <p:nvSpPr>
          <p:cNvPr id="59" name="Rounded Rectangle 58"/>
          <p:cNvSpPr/>
          <p:nvPr/>
        </p:nvSpPr>
        <p:spPr>
          <a:xfrm>
            <a:off x="4495800" y="1600201"/>
            <a:ext cx="1676400" cy="597068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RS" sz="2000" b="1" dirty="0"/>
              <a:t>AGENCIJSKI SERVIS</a:t>
            </a:r>
            <a:endParaRPr lang="en-US" sz="2000" b="1" dirty="0"/>
          </a:p>
        </p:txBody>
      </p:sp>
      <p:sp>
        <p:nvSpPr>
          <p:cNvPr id="67" name="Rounded Rectangle 66"/>
          <p:cNvSpPr/>
          <p:nvPr/>
        </p:nvSpPr>
        <p:spPr>
          <a:xfrm>
            <a:off x="2133600" y="4419601"/>
            <a:ext cx="1676400" cy="533401"/>
          </a:xfrm>
          <a:prstGeom prst="round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000" b="1" dirty="0"/>
              <a:t>VIDEO ARHIV</a:t>
            </a:r>
            <a:endParaRPr lang="en-US" sz="2000" b="1" dirty="0"/>
          </a:p>
        </p:txBody>
      </p:sp>
      <p:sp>
        <p:nvSpPr>
          <p:cNvPr id="69" name="Rounded Rectangle 68"/>
          <p:cNvSpPr/>
          <p:nvPr/>
        </p:nvSpPr>
        <p:spPr>
          <a:xfrm>
            <a:off x="2133600" y="5196835"/>
            <a:ext cx="1676400" cy="533401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000" b="1" dirty="0"/>
              <a:t>MONTAŽA</a:t>
            </a:r>
            <a:endParaRPr lang="en-US" sz="2000" b="1" dirty="0"/>
          </a:p>
        </p:txBody>
      </p:sp>
      <p:sp>
        <p:nvSpPr>
          <p:cNvPr id="72" name="Rectangle 71"/>
          <p:cNvSpPr/>
          <p:nvPr/>
        </p:nvSpPr>
        <p:spPr>
          <a:xfrm>
            <a:off x="4724400" y="4267200"/>
            <a:ext cx="12954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8000" dirty="0">
                <a:solidFill>
                  <a:srgbClr val="000000"/>
                </a:solidFill>
                <a:latin typeface="MS Outlook"/>
              </a:rPr>
              <a:t>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4252990" y="5543491"/>
            <a:ext cx="29860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r-Latn-RS" sz="2000" b="1" dirty="0"/>
              <a:t>AS. REALIZATORA VESTI</a:t>
            </a:r>
            <a:endParaRPr lang="en-US" sz="4400" b="1" dirty="0"/>
          </a:p>
        </p:txBody>
      </p:sp>
      <p:cxnSp>
        <p:nvCxnSpPr>
          <p:cNvPr id="15" name="Straight Connector 14"/>
          <p:cNvCxnSpPr>
            <a:stCxn id="49" idx="1"/>
          </p:cNvCxnSpPr>
          <p:nvPr/>
        </p:nvCxnSpPr>
        <p:spPr>
          <a:xfrm flipH="1" flipV="1">
            <a:off x="7578129" y="5753101"/>
            <a:ext cx="540441" cy="1"/>
          </a:xfrm>
          <a:prstGeom prst="line">
            <a:avLst/>
          </a:prstGeom>
          <a:ln w="28575"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V="1">
            <a:off x="7578128" y="4911300"/>
            <a:ext cx="0" cy="84180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Rectangle 76"/>
          <p:cNvSpPr/>
          <p:nvPr/>
        </p:nvSpPr>
        <p:spPr>
          <a:xfrm>
            <a:off x="4786655" y="5334000"/>
            <a:ext cx="1191352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8800" b="1" dirty="0">
                <a:solidFill>
                  <a:srgbClr val="000000"/>
                </a:solidFill>
                <a:latin typeface="Wingdings"/>
              </a:rPr>
              <a:t>;</a:t>
            </a:r>
            <a:endParaRPr lang="sr-Latn-CS" sz="8800" b="1" dirty="0">
              <a:solidFill>
                <a:srgbClr val="000000"/>
              </a:solidFill>
              <a:latin typeface="Wingdings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4811950" y="6400800"/>
            <a:ext cx="15126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000" b="1" dirty="0"/>
              <a:t>SERVER</a:t>
            </a:r>
            <a:endParaRPr lang="en-US" sz="3200" b="1" dirty="0"/>
          </a:p>
        </p:txBody>
      </p:sp>
      <p:cxnSp>
        <p:nvCxnSpPr>
          <p:cNvPr id="26" name="Straight Connector 25"/>
          <p:cNvCxnSpPr/>
          <p:nvPr/>
        </p:nvCxnSpPr>
        <p:spPr>
          <a:xfrm flipH="1">
            <a:off x="1828800" y="6248400"/>
            <a:ext cx="2957856" cy="0"/>
          </a:xfrm>
          <a:prstGeom prst="line">
            <a:avLst/>
          </a:prstGeom>
          <a:ln w="28575"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1828800" y="4686300"/>
            <a:ext cx="0" cy="15621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>
            <a:stCxn id="67" idx="1"/>
          </p:cNvCxnSpPr>
          <p:nvPr/>
        </p:nvCxnSpPr>
        <p:spPr>
          <a:xfrm flipH="1" flipV="1">
            <a:off x="1828800" y="4686301"/>
            <a:ext cx="304800" cy="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>
            <a:stCxn id="69" idx="1"/>
          </p:cNvCxnSpPr>
          <p:nvPr/>
        </p:nvCxnSpPr>
        <p:spPr>
          <a:xfrm flipH="1" flipV="1">
            <a:off x="1828800" y="5463535"/>
            <a:ext cx="304800" cy="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/>
          <p:cNvCxnSpPr>
            <a:cxnSpLocks/>
            <a:stCxn id="67" idx="3"/>
          </p:cNvCxnSpPr>
          <p:nvPr/>
        </p:nvCxnSpPr>
        <p:spPr>
          <a:xfrm flipV="1">
            <a:off x="3810000" y="4686301"/>
            <a:ext cx="457200" cy="1"/>
          </a:xfrm>
          <a:prstGeom prst="line">
            <a:avLst/>
          </a:prstGeom>
          <a:ln w="28575"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/>
          <p:cNvCxnSpPr>
            <a:cxnSpLocks/>
            <a:stCxn id="69" idx="3"/>
          </p:cNvCxnSpPr>
          <p:nvPr/>
        </p:nvCxnSpPr>
        <p:spPr>
          <a:xfrm>
            <a:off x="3810000" y="5463536"/>
            <a:ext cx="457160" cy="0"/>
          </a:xfrm>
          <a:prstGeom prst="line">
            <a:avLst/>
          </a:prstGeom>
          <a:ln w="28575"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Connector 92"/>
          <p:cNvCxnSpPr/>
          <p:nvPr/>
        </p:nvCxnSpPr>
        <p:spPr>
          <a:xfrm>
            <a:off x="4267200" y="4686300"/>
            <a:ext cx="0" cy="22499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Connector 97"/>
          <p:cNvCxnSpPr/>
          <p:nvPr/>
        </p:nvCxnSpPr>
        <p:spPr>
          <a:xfrm flipV="1">
            <a:off x="4267200" y="5105400"/>
            <a:ext cx="0" cy="35813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Connector 99"/>
          <p:cNvCxnSpPr/>
          <p:nvPr/>
        </p:nvCxnSpPr>
        <p:spPr>
          <a:xfrm>
            <a:off x="4267200" y="4911298"/>
            <a:ext cx="38432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Connector 103"/>
          <p:cNvCxnSpPr/>
          <p:nvPr/>
        </p:nvCxnSpPr>
        <p:spPr>
          <a:xfrm>
            <a:off x="4267200" y="5105400"/>
            <a:ext cx="38432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Straight Connector 106"/>
          <p:cNvCxnSpPr>
            <a:cxnSpLocks/>
            <a:stCxn id="59" idx="2"/>
          </p:cNvCxnSpPr>
          <p:nvPr/>
        </p:nvCxnSpPr>
        <p:spPr>
          <a:xfrm>
            <a:off x="5334000" y="2197269"/>
            <a:ext cx="0" cy="595073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Straight Connector 108"/>
          <p:cNvCxnSpPr>
            <a:cxnSpLocks/>
          </p:cNvCxnSpPr>
          <p:nvPr/>
        </p:nvCxnSpPr>
        <p:spPr>
          <a:xfrm flipH="1">
            <a:off x="3124200" y="3352800"/>
            <a:ext cx="1371600" cy="0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Straight Connector 110"/>
          <p:cNvCxnSpPr/>
          <p:nvPr/>
        </p:nvCxnSpPr>
        <p:spPr>
          <a:xfrm>
            <a:off x="3124200" y="2819400"/>
            <a:ext cx="0" cy="533400"/>
          </a:xfrm>
          <a:prstGeom prst="line">
            <a:avLst/>
          </a:prstGeom>
          <a:ln w="28575"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Connector 112"/>
          <p:cNvCxnSpPr>
            <a:cxnSpLocks/>
          </p:cNvCxnSpPr>
          <p:nvPr/>
        </p:nvCxnSpPr>
        <p:spPr>
          <a:xfrm>
            <a:off x="6096000" y="3444240"/>
            <a:ext cx="1143000" cy="0"/>
          </a:xfrm>
          <a:prstGeom prst="line">
            <a:avLst/>
          </a:prstGeom>
          <a:ln w="28575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Straight Connector 114"/>
          <p:cNvCxnSpPr>
            <a:cxnSpLocks/>
          </p:cNvCxnSpPr>
          <p:nvPr/>
        </p:nvCxnSpPr>
        <p:spPr>
          <a:xfrm>
            <a:off x="6288385" y="4911299"/>
            <a:ext cx="128974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Straight Connector 118"/>
          <p:cNvCxnSpPr/>
          <p:nvPr/>
        </p:nvCxnSpPr>
        <p:spPr>
          <a:xfrm>
            <a:off x="5982040" y="6248400"/>
            <a:ext cx="2399961" cy="0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/>
          <p:cNvCxnSpPr/>
          <p:nvPr/>
        </p:nvCxnSpPr>
        <p:spPr>
          <a:xfrm>
            <a:off x="2819400" y="2819400"/>
            <a:ext cx="0" cy="762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Straight Connector 124"/>
          <p:cNvCxnSpPr>
            <a:cxnSpLocks/>
          </p:cNvCxnSpPr>
          <p:nvPr/>
        </p:nvCxnSpPr>
        <p:spPr>
          <a:xfrm>
            <a:off x="2819401" y="3581400"/>
            <a:ext cx="1714153" cy="0"/>
          </a:xfrm>
          <a:prstGeom prst="line">
            <a:avLst/>
          </a:prstGeom>
          <a:ln w="28575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Straight Connector 135"/>
          <p:cNvCxnSpPr>
            <a:cxnSpLocks/>
          </p:cNvCxnSpPr>
          <p:nvPr/>
        </p:nvCxnSpPr>
        <p:spPr>
          <a:xfrm flipV="1">
            <a:off x="2514600" y="4022576"/>
            <a:ext cx="2893922" cy="1602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Straight Connector 137"/>
          <p:cNvCxnSpPr>
            <a:cxnSpLocks/>
          </p:cNvCxnSpPr>
          <p:nvPr/>
        </p:nvCxnSpPr>
        <p:spPr>
          <a:xfrm flipV="1">
            <a:off x="5408522" y="4022576"/>
            <a:ext cx="1678" cy="397024"/>
          </a:xfrm>
          <a:prstGeom prst="line">
            <a:avLst/>
          </a:prstGeom>
          <a:ln w="28575"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Straight Connector 141"/>
          <p:cNvCxnSpPr>
            <a:cxnSpLocks/>
          </p:cNvCxnSpPr>
          <p:nvPr/>
        </p:nvCxnSpPr>
        <p:spPr>
          <a:xfrm>
            <a:off x="2514600" y="2819400"/>
            <a:ext cx="0" cy="120317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9" name="Picture 14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97583" y="2660354"/>
            <a:ext cx="2666696" cy="1500017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91324" y="2644810"/>
            <a:ext cx="2657576" cy="1493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5161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500"/>
                            </p:stCondLst>
                            <p:childTnLst>
                              <p:par>
                                <p:cTn id="7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00"/>
                            </p:stCondLst>
                            <p:childTnLst>
                              <p:par>
                                <p:cTn id="8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00"/>
                            </p:stCondLst>
                            <p:childTnLst>
                              <p:par>
                                <p:cTn id="9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500"/>
                            </p:stCondLst>
                            <p:childTnLst>
                              <p:par>
                                <p:cTn id="9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500"/>
                            </p:stCondLst>
                            <p:childTnLst>
                              <p:par>
                                <p:cTn id="1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1500"/>
                            </p:stCondLst>
                            <p:childTnLst>
                              <p:par>
                                <p:cTn id="14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5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500"/>
                            </p:stCondLst>
                            <p:childTnLst>
                              <p:par>
                                <p:cTn id="15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1000"/>
                            </p:stCondLst>
                            <p:childTnLst>
                              <p:par>
                                <p:cTn id="1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1000"/>
                            </p:stCondLst>
                            <p:childTnLst>
                              <p:par>
                                <p:cTn id="17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2000"/>
                            </p:stCondLst>
                            <p:childTnLst>
                              <p:par>
                                <p:cTn id="178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0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5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500"/>
                            </p:stCondLst>
                            <p:childTnLst>
                              <p:par>
                                <p:cTn id="18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9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1000"/>
                            </p:stCondLst>
                            <p:childTnLst>
                              <p:par>
                                <p:cTn id="19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3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8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3" dur="2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8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 animBg="1"/>
      <p:bldP spid="49" grpId="0" animBg="1"/>
      <p:bldP spid="50" grpId="0" animBg="1"/>
      <p:bldP spid="51" grpId="0"/>
      <p:bldP spid="52" grpId="0"/>
      <p:bldP spid="53" grpId="0"/>
      <p:bldP spid="54" grpId="0"/>
      <p:bldP spid="55" grpId="0"/>
      <p:bldP spid="59" grpId="0" animBg="1"/>
      <p:bldP spid="67" grpId="0" animBg="1"/>
      <p:bldP spid="69" grpId="0" animBg="1"/>
      <p:bldP spid="72" grpId="0"/>
      <p:bldP spid="74" grpId="0"/>
      <p:bldP spid="77" grpId="0"/>
      <p:bldP spid="7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76204" y="76200"/>
            <a:ext cx="10439396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Poslednja vest  </a:t>
            </a:r>
            <a:r>
              <a:rPr lang="sr-Latn-RS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(krol u toku redovnog TV programa)</a:t>
            </a:r>
            <a:endParaRPr lang="en-US" sz="18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9" name="Rounded Rectangle 48"/>
          <p:cNvSpPr/>
          <p:nvPr/>
        </p:nvSpPr>
        <p:spPr>
          <a:xfrm>
            <a:off x="8347173" y="5334000"/>
            <a:ext cx="1939827" cy="617813"/>
          </a:xfrm>
          <a:prstGeom prst="roundRect">
            <a:avLst/>
          </a:prstGeom>
          <a:solidFill>
            <a:srgbClr val="0070C0"/>
          </a:solidFill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000" b="1" dirty="0">
                <a:solidFill>
                  <a:schemeClr val="bg1"/>
                </a:solidFill>
              </a:rPr>
              <a:t>REŽIJA EMITOVANJA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1219200" y="2410361"/>
            <a:ext cx="12954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8000" dirty="0">
                <a:solidFill>
                  <a:srgbClr val="000000"/>
                </a:solidFill>
                <a:latin typeface="MS Outlook"/>
              </a:rPr>
              <a:t>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537162" y="1882914"/>
            <a:ext cx="245823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r-Latn-RS" sz="2000" b="1" dirty="0"/>
              <a:t>DEŽURNI UREDNIK/</a:t>
            </a:r>
          </a:p>
          <a:p>
            <a:pPr algn="ctr"/>
            <a:r>
              <a:rPr lang="sr-Latn-RS" sz="2000" b="1" dirty="0"/>
              <a:t>NEWS PRODUCER</a:t>
            </a:r>
            <a:endParaRPr lang="en-US" sz="4400" b="1" dirty="0"/>
          </a:p>
        </p:txBody>
      </p:sp>
      <p:sp>
        <p:nvSpPr>
          <p:cNvPr id="53" name="Rectangle 52"/>
          <p:cNvSpPr/>
          <p:nvPr/>
        </p:nvSpPr>
        <p:spPr>
          <a:xfrm>
            <a:off x="4795529" y="2767280"/>
            <a:ext cx="1148071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8000" dirty="0">
                <a:solidFill>
                  <a:srgbClr val="000000"/>
                </a:solidFill>
                <a:latin typeface="Wingdings"/>
              </a:rPr>
              <a:t></a:t>
            </a:r>
          </a:p>
        </p:txBody>
      </p:sp>
      <p:sp>
        <p:nvSpPr>
          <p:cNvPr id="59" name="Rounded Rectangle 58"/>
          <p:cNvSpPr/>
          <p:nvPr/>
        </p:nvSpPr>
        <p:spPr>
          <a:xfrm>
            <a:off x="4495800" y="1752601"/>
            <a:ext cx="1676400" cy="613790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RS" sz="2000" b="1" dirty="0"/>
              <a:t>AGENCIJSKI SERVIS</a:t>
            </a:r>
            <a:endParaRPr lang="en-US" sz="2000" b="1" dirty="0"/>
          </a:p>
        </p:txBody>
      </p:sp>
      <p:sp>
        <p:nvSpPr>
          <p:cNvPr id="72" name="Rectangle 71"/>
          <p:cNvSpPr/>
          <p:nvPr/>
        </p:nvSpPr>
        <p:spPr>
          <a:xfrm>
            <a:off x="2365987" y="4162961"/>
            <a:ext cx="12954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8000" dirty="0">
                <a:solidFill>
                  <a:srgbClr val="000000"/>
                </a:solidFill>
                <a:latin typeface="MS Outlook"/>
              </a:rPr>
              <a:t>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1893537" y="5439533"/>
            <a:ext cx="237366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r-Latn-RS" sz="2000" b="1" dirty="0"/>
              <a:t>REALIZATOR VESTI</a:t>
            </a:r>
            <a:endParaRPr lang="en-US" sz="4400" b="1" dirty="0"/>
          </a:p>
        </p:txBody>
      </p:sp>
      <p:cxnSp>
        <p:nvCxnSpPr>
          <p:cNvPr id="107" name="Straight Connector 106"/>
          <p:cNvCxnSpPr>
            <a:cxnSpLocks/>
          </p:cNvCxnSpPr>
          <p:nvPr/>
        </p:nvCxnSpPr>
        <p:spPr>
          <a:xfrm>
            <a:off x="5334000" y="2362202"/>
            <a:ext cx="0" cy="533398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Straight Connector 108"/>
          <p:cNvCxnSpPr>
            <a:cxnSpLocks/>
          </p:cNvCxnSpPr>
          <p:nvPr/>
        </p:nvCxnSpPr>
        <p:spPr>
          <a:xfrm flipH="1">
            <a:off x="2667000" y="3352800"/>
            <a:ext cx="2060723" cy="0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Straight Connector 118"/>
          <p:cNvCxnSpPr>
            <a:cxnSpLocks/>
          </p:cNvCxnSpPr>
          <p:nvPr/>
        </p:nvCxnSpPr>
        <p:spPr>
          <a:xfrm>
            <a:off x="5355598" y="5688940"/>
            <a:ext cx="2797802" cy="0"/>
          </a:xfrm>
          <a:prstGeom prst="line">
            <a:avLst/>
          </a:prstGeom>
          <a:ln w="28575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Straight Connector 124"/>
          <p:cNvCxnSpPr/>
          <p:nvPr/>
        </p:nvCxnSpPr>
        <p:spPr>
          <a:xfrm>
            <a:off x="2667000" y="3581400"/>
            <a:ext cx="2060723" cy="0"/>
          </a:xfrm>
          <a:prstGeom prst="line">
            <a:avLst/>
          </a:prstGeom>
          <a:ln w="28575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Straight Connector 141"/>
          <p:cNvCxnSpPr>
            <a:cxnSpLocks/>
          </p:cNvCxnSpPr>
          <p:nvPr/>
        </p:nvCxnSpPr>
        <p:spPr>
          <a:xfrm>
            <a:off x="1905000" y="3886200"/>
            <a:ext cx="0" cy="93848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/>
          <p:cNvCxnSpPr>
            <a:cxnSpLocks/>
          </p:cNvCxnSpPr>
          <p:nvPr/>
        </p:nvCxnSpPr>
        <p:spPr>
          <a:xfrm>
            <a:off x="5355598" y="4072127"/>
            <a:ext cx="0" cy="161681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>
            <a:cxnSpLocks/>
          </p:cNvCxnSpPr>
          <p:nvPr/>
        </p:nvCxnSpPr>
        <p:spPr>
          <a:xfrm flipH="1" flipV="1">
            <a:off x="2995399" y="6324600"/>
            <a:ext cx="6321687" cy="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>
            <a:cxnSpLocks/>
            <a:stCxn id="49" idx="2"/>
          </p:cNvCxnSpPr>
          <p:nvPr/>
        </p:nvCxnSpPr>
        <p:spPr>
          <a:xfrm>
            <a:off x="9317087" y="5951813"/>
            <a:ext cx="0" cy="372787"/>
          </a:xfrm>
          <a:prstGeom prst="line">
            <a:avLst/>
          </a:prstGeom>
          <a:ln w="28575"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>
            <a:cxnSpLocks/>
          </p:cNvCxnSpPr>
          <p:nvPr/>
        </p:nvCxnSpPr>
        <p:spPr>
          <a:xfrm flipH="1">
            <a:off x="2995396" y="5917740"/>
            <a:ext cx="3" cy="40686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Right Arrow 59"/>
          <p:cNvSpPr/>
          <p:nvPr/>
        </p:nvSpPr>
        <p:spPr>
          <a:xfrm rot="16200000" flipV="1">
            <a:off x="9094657" y="4784107"/>
            <a:ext cx="529702" cy="410290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36616" y="1609930"/>
            <a:ext cx="4445784" cy="2962070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6034" y="1600200"/>
            <a:ext cx="4445784" cy="228757"/>
          </a:xfrm>
          <a:prstGeom prst="rect">
            <a:avLst/>
          </a:prstGeom>
        </p:spPr>
      </p:pic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F837EF5C-4AF5-49A8-CB22-C7B40C4947C8}"/>
              </a:ext>
            </a:extLst>
          </p:cNvPr>
          <p:cNvCxnSpPr/>
          <p:nvPr/>
        </p:nvCxnSpPr>
        <p:spPr>
          <a:xfrm>
            <a:off x="1905000" y="4824680"/>
            <a:ext cx="381000" cy="0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22632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"/>
                            </p:stCondLst>
                            <p:childTnLst>
                              <p:par>
                                <p:cTn id="6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500"/>
                            </p:stCondLst>
                            <p:childTnLst>
                              <p:par>
                                <p:cTn id="6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500"/>
                            </p:stCondLst>
                            <p:childTnLst>
                              <p:par>
                                <p:cTn id="7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51" grpId="0"/>
      <p:bldP spid="52" grpId="0"/>
      <p:bldP spid="53" grpId="0"/>
      <p:bldP spid="59" grpId="0" animBg="1"/>
      <p:bldP spid="72" grpId="0"/>
      <p:bldP spid="74" grpId="0"/>
      <p:bldP spid="6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76203" y="76200"/>
            <a:ext cx="10439397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Vanredne vesti</a:t>
            </a:r>
            <a:endParaRPr lang="en-US" sz="18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9296399" y="2362200"/>
            <a:ext cx="2819401" cy="1927087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ounded Rectangle 40"/>
          <p:cNvSpPr/>
          <p:nvPr/>
        </p:nvSpPr>
        <p:spPr>
          <a:xfrm>
            <a:off x="9829800" y="1676399"/>
            <a:ext cx="1676400" cy="533401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000" b="1" dirty="0">
                <a:solidFill>
                  <a:schemeClr val="bg1"/>
                </a:solidFill>
              </a:rPr>
              <a:t>STUDIO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43" name="Picture 4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14547" y="2552001"/>
            <a:ext cx="2657576" cy="1493370"/>
          </a:xfrm>
          <a:prstGeom prst="rect">
            <a:avLst/>
          </a:prstGeom>
        </p:spPr>
      </p:pic>
      <p:sp>
        <p:nvSpPr>
          <p:cNvPr id="49" name="Rounded Rectangle 48"/>
          <p:cNvSpPr/>
          <p:nvPr/>
        </p:nvSpPr>
        <p:spPr>
          <a:xfrm>
            <a:off x="9906000" y="5334000"/>
            <a:ext cx="1676400" cy="533401"/>
          </a:xfrm>
          <a:prstGeom prst="roundRect">
            <a:avLst/>
          </a:prstGeom>
          <a:solidFill>
            <a:srgbClr val="0070C0"/>
          </a:solidFill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000" b="1" dirty="0">
                <a:solidFill>
                  <a:schemeClr val="bg1"/>
                </a:solidFill>
              </a:rPr>
              <a:t>REŽIJA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50" name="Left-Right Arrow 49"/>
          <p:cNvSpPr/>
          <p:nvPr/>
        </p:nvSpPr>
        <p:spPr>
          <a:xfrm rot="16200000">
            <a:off x="10414531" y="4623332"/>
            <a:ext cx="762000" cy="506938"/>
          </a:xfrm>
          <a:prstGeom prst="leftRightArrow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2265551" y="1267361"/>
            <a:ext cx="12954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8000" dirty="0">
                <a:solidFill>
                  <a:srgbClr val="000000"/>
                </a:solidFill>
                <a:latin typeface="MS Outlook"/>
              </a:rPr>
              <a:t>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1398426" y="2492514"/>
            <a:ext cx="245823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r-Latn-RS" sz="2000" b="1" dirty="0"/>
              <a:t>DEŽURNI UREDNIK/</a:t>
            </a:r>
          </a:p>
          <a:p>
            <a:pPr algn="ctr"/>
            <a:r>
              <a:rPr lang="sr-Latn-RS" sz="2000" b="1" dirty="0"/>
              <a:t>NEWS PRODUCER</a:t>
            </a:r>
            <a:endParaRPr lang="en-US" sz="4400" b="1" dirty="0"/>
          </a:p>
        </p:txBody>
      </p:sp>
      <p:sp>
        <p:nvSpPr>
          <p:cNvPr id="53" name="Rectangle 52"/>
          <p:cNvSpPr/>
          <p:nvPr/>
        </p:nvSpPr>
        <p:spPr>
          <a:xfrm>
            <a:off x="4262129" y="2867396"/>
            <a:ext cx="1148071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8000" dirty="0">
                <a:solidFill>
                  <a:srgbClr val="000000"/>
                </a:solidFill>
                <a:latin typeface="Wingdings"/>
              </a:rPr>
              <a:t></a:t>
            </a:r>
          </a:p>
        </p:txBody>
      </p:sp>
      <p:sp>
        <p:nvSpPr>
          <p:cNvPr id="54" name="Rectangle 53"/>
          <p:cNvSpPr/>
          <p:nvPr/>
        </p:nvSpPr>
        <p:spPr>
          <a:xfrm>
            <a:off x="10162448" y="5257800"/>
            <a:ext cx="1191352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8800" b="1" dirty="0">
                <a:solidFill>
                  <a:srgbClr val="000000"/>
                </a:solidFill>
                <a:latin typeface="Wingdings"/>
              </a:rPr>
              <a:t>;</a:t>
            </a:r>
            <a:endParaRPr lang="sr-Latn-CS" sz="8800" b="1" dirty="0">
              <a:solidFill>
                <a:srgbClr val="000000"/>
              </a:solidFill>
              <a:latin typeface="Wingdings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10090498" y="6400800"/>
            <a:ext cx="15681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000" b="1" dirty="0"/>
              <a:t>PLAY OUT</a:t>
            </a:r>
            <a:endParaRPr lang="en-US" sz="3200" b="1" dirty="0"/>
          </a:p>
        </p:txBody>
      </p:sp>
      <p:sp>
        <p:nvSpPr>
          <p:cNvPr id="59" name="Rounded Rectangle 58"/>
          <p:cNvSpPr/>
          <p:nvPr/>
        </p:nvSpPr>
        <p:spPr>
          <a:xfrm>
            <a:off x="3962400" y="2057400"/>
            <a:ext cx="1676400" cy="568639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RS" sz="2000" b="1" dirty="0"/>
              <a:t>AGENCIJSKI SERVIS</a:t>
            </a:r>
            <a:endParaRPr lang="en-US" sz="2000" b="1" dirty="0"/>
          </a:p>
        </p:txBody>
      </p:sp>
      <p:sp>
        <p:nvSpPr>
          <p:cNvPr id="67" name="Rounded Rectangle 66"/>
          <p:cNvSpPr/>
          <p:nvPr/>
        </p:nvSpPr>
        <p:spPr>
          <a:xfrm>
            <a:off x="1143000" y="4419601"/>
            <a:ext cx="1676400" cy="533401"/>
          </a:xfrm>
          <a:prstGeom prst="round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000" b="1" dirty="0"/>
              <a:t>VIDEO ARHIV</a:t>
            </a:r>
            <a:endParaRPr lang="en-US" sz="2000" b="1" dirty="0"/>
          </a:p>
        </p:txBody>
      </p:sp>
      <p:sp>
        <p:nvSpPr>
          <p:cNvPr id="69" name="Rounded Rectangle 68"/>
          <p:cNvSpPr/>
          <p:nvPr/>
        </p:nvSpPr>
        <p:spPr>
          <a:xfrm>
            <a:off x="1143000" y="5196835"/>
            <a:ext cx="1676400" cy="533401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000" b="1" dirty="0"/>
              <a:t>MONTAŽA</a:t>
            </a:r>
            <a:endParaRPr lang="en-US" sz="2000" b="1" dirty="0"/>
          </a:p>
        </p:txBody>
      </p:sp>
      <p:sp>
        <p:nvSpPr>
          <p:cNvPr id="72" name="Rectangle 71"/>
          <p:cNvSpPr/>
          <p:nvPr/>
        </p:nvSpPr>
        <p:spPr>
          <a:xfrm>
            <a:off x="3962400" y="4114800"/>
            <a:ext cx="12954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8000" dirty="0">
                <a:solidFill>
                  <a:srgbClr val="000000"/>
                </a:solidFill>
                <a:latin typeface="MS Outlook"/>
              </a:rPr>
              <a:t>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3591989" y="5354587"/>
            <a:ext cx="23302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r-Latn-RS" sz="2000" b="1" dirty="0"/>
              <a:t>AS. REALIZATORA </a:t>
            </a:r>
          </a:p>
          <a:p>
            <a:pPr algn="ctr"/>
            <a:r>
              <a:rPr lang="sr-Latn-RS" sz="2000" b="1" dirty="0"/>
              <a:t>VESTI</a:t>
            </a:r>
            <a:endParaRPr lang="en-US" sz="4400" b="1" dirty="0"/>
          </a:p>
        </p:txBody>
      </p:sp>
      <p:cxnSp>
        <p:nvCxnSpPr>
          <p:cNvPr id="15" name="Straight Connector 14"/>
          <p:cNvCxnSpPr>
            <a:cxnSpLocks/>
          </p:cNvCxnSpPr>
          <p:nvPr/>
        </p:nvCxnSpPr>
        <p:spPr>
          <a:xfrm flipH="1">
            <a:off x="8698267" y="5600700"/>
            <a:ext cx="1065737" cy="0"/>
          </a:xfrm>
          <a:prstGeom prst="line">
            <a:avLst/>
          </a:prstGeom>
          <a:ln w="28575">
            <a:solidFill>
              <a:srgbClr val="FF000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>
            <a:cxnSpLocks/>
          </p:cNvCxnSpPr>
          <p:nvPr/>
        </p:nvCxnSpPr>
        <p:spPr>
          <a:xfrm flipH="1" flipV="1">
            <a:off x="8698669" y="4911297"/>
            <a:ext cx="3100" cy="68940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Rectangle 76"/>
          <p:cNvSpPr/>
          <p:nvPr/>
        </p:nvSpPr>
        <p:spPr>
          <a:xfrm>
            <a:off x="4786655" y="5257800"/>
            <a:ext cx="1191352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8800" b="1" dirty="0">
                <a:solidFill>
                  <a:srgbClr val="000000"/>
                </a:solidFill>
                <a:latin typeface="Wingdings"/>
              </a:rPr>
              <a:t>;</a:t>
            </a:r>
            <a:endParaRPr lang="sr-Latn-CS" sz="8800" b="1" dirty="0">
              <a:solidFill>
                <a:srgbClr val="000000"/>
              </a:solidFill>
              <a:latin typeface="Wingdings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4727575" y="6400800"/>
            <a:ext cx="14446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000" b="1" dirty="0"/>
              <a:t>SERVER</a:t>
            </a:r>
            <a:endParaRPr lang="en-US" sz="3200" b="1" dirty="0"/>
          </a:p>
        </p:txBody>
      </p:sp>
      <p:cxnSp>
        <p:nvCxnSpPr>
          <p:cNvPr id="26" name="Straight Connector 25"/>
          <p:cNvCxnSpPr>
            <a:cxnSpLocks/>
          </p:cNvCxnSpPr>
          <p:nvPr/>
        </p:nvCxnSpPr>
        <p:spPr>
          <a:xfrm flipH="1">
            <a:off x="838200" y="6248400"/>
            <a:ext cx="3948456" cy="0"/>
          </a:xfrm>
          <a:prstGeom prst="line">
            <a:avLst/>
          </a:prstGeom>
          <a:ln w="28575"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838200" y="4686300"/>
            <a:ext cx="0" cy="15621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>
            <a:stCxn id="67" idx="1"/>
          </p:cNvCxnSpPr>
          <p:nvPr/>
        </p:nvCxnSpPr>
        <p:spPr>
          <a:xfrm flipH="1" flipV="1">
            <a:off x="838200" y="4686301"/>
            <a:ext cx="304800" cy="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>
            <a:stCxn id="69" idx="1"/>
          </p:cNvCxnSpPr>
          <p:nvPr/>
        </p:nvCxnSpPr>
        <p:spPr>
          <a:xfrm flipH="1" flipV="1">
            <a:off x="838200" y="5463535"/>
            <a:ext cx="304800" cy="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/>
          <p:cNvCxnSpPr>
            <a:stCxn id="67" idx="3"/>
          </p:cNvCxnSpPr>
          <p:nvPr/>
        </p:nvCxnSpPr>
        <p:spPr>
          <a:xfrm>
            <a:off x="2819400" y="4686301"/>
            <a:ext cx="685800" cy="0"/>
          </a:xfrm>
          <a:prstGeom prst="line">
            <a:avLst/>
          </a:prstGeom>
          <a:ln w="28575"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/>
          <p:cNvCxnSpPr>
            <a:stCxn id="69" idx="3"/>
          </p:cNvCxnSpPr>
          <p:nvPr/>
        </p:nvCxnSpPr>
        <p:spPr>
          <a:xfrm flipV="1">
            <a:off x="2819400" y="5463535"/>
            <a:ext cx="685800" cy="1"/>
          </a:xfrm>
          <a:prstGeom prst="line">
            <a:avLst/>
          </a:prstGeom>
          <a:ln w="28575"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Connector 92"/>
          <p:cNvCxnSpPr/>
          <p:nvPr/>
        </p:nvCxnSpPr>
        <p:spPr>
          <a:xfrm>
            <a:off x="3505200" y="4686300"/>
            <a:ext cx="0" cy="22499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Connector 97"/>
          <p:cNvCxnSpPr/>
          <p:nvPr/>
        </p:nvCxnSpPr>
        <p:spPr>
          <a:xfrm flipV="1">
            <a:off x="3505200" y="5105400"/>
            <a:ext cx="0" cy="35813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Connector 99"/>
          <p:cNvCxnSpPr/>
          <p:nvPr/>
        </p:nvCxnSpPr>
        <p:spPr>
          <a:xfrm>
            <a:off x="3505201" y="4911298"/>
            <a:ext cx="38432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Connector 103"/>
          <p:cNvCxnSpPr/>
          <p:nvPr/>
        </p:nvCxnSpPr>
        <p:spPr>
          <a:xfrm>
            <a:off x="3505201" y="5105400"/>
            <a:ext cx="38432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Straight Connector 106"/>
          <p:cNvCxnSpPr>
            <a:cxnSpLocks/>
          </p:cNvCxnSpPr>
          <p:nvPr/>
        </p:nvCxnSpPr>
        <p:spPr>
          <a:xfrm>
            <a:off x="4800600" y="2743200"/>
            <a:ext cx="0" cy="332839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Straight Connector 108"/>
          <p:cNvCxnSpPr/>
          <p:nvPr/>
        </p:nvCxnSpPr>
        <p:spPr>
          <a:xfrm flipH="1">
            <a:off x="3124200" y="3429000"/>
            <a:ext cx="1143000" cy="0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Straight Connector 110"/>
          <p:cNvCxnSpPr>
            <a:cxnSpLocks/>
          </p:cNvCxnSpPr>
          <p:nvPr/>
        </p:nvCxnSpPr>
        <p:spPr>
          <a:xfrm>
            <a:off x="3124200" y="3115270"/>
            <a:ext cx="0" cy="313730"/>
          </a:xfrm>
          <a:prstGeom prst="line">
            <a:avLst/>
          </a:prstGeom>
          <a:ln w="28575"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Straight Connector 114"/>
          <p:cNvCxnSpPr>
            <a:cxnSpLocks/>
            <a:stCxn id="56" idx="3"/>
          </p:cNvCxnSpPr>
          <p:nvPr/>
        </p:nvCxnSpPr>
        <p:spPr>
          <a:xfrm>
            <a:off x="8077200" y="4911298"/>
            <a:ext cx="609600" cy="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Straight Connector 118"/>
          <p:cNvCxnSpPr>
            <a:cxnSpLocks/>
          </p:cNvCxnSpPr>
          <p:nvPr/>
        </p:nvCxnSpPr>
        <p:spPr>
          <a:xfrm>
            <a:off x="5982040" y="6248400"/>
            <a:ext cx="4180408" cy="0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/>
          <p:cNvCxnSpPr>
            <a:cxnSpLocks/>
          </p:cNvCxnSpPr>
          <p:nvPr/>
        </p:nvCxnSpPr>
        <p:spPr>
          <a:xfrm>
            <a:off x="2819400" y="3124200"/>
            <a:ext cx="0" cy="5334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Straight Connector 124"/>
          <p:cNvCxnSpPr/>
          <p:nvPr/>
        </p:nvCxnSpPr>
        <p:spPr>
          <a:xfrm>
            <a:off x="2819400" y="3657600"/>
            <a:ext cx="1447800" cy="0"/>
          </a:xfrm>
          <a:prstGeom prst="line">
            <a:avLst/>
          </a:prstGeom>
          <a:ln w="28575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Straight Connector 135"/>
          <p:cNvCxnSpPr>
            <a:cxnSpLocks/>
          </p:cNvCxnSpPr>
          <p:nvPr/>
        </p:nvCxnSpPr>
        <p:spPr>
          <a:xfrm>
            <a:off x="838200" y="4038600"/>
            <a:ext cx="37719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Straight Connector 137"/>
          <p:cNvCxnSpPr>
            <a:cxnSpLocks/>
          </p:cNvCxnSpPr>
          <p:nvPr/>
        </p:nvCxnSpPr>
        <p:spPr>
          <a:xfrm flipV="1">
            <a:off x="4613004" y="4067144"/>
            <a:ext cx="0" cy="276256"/>
          </a:xfrm>
          <a:prstGeom prst="line">
            <a:avLst/>
          </a:prstGeom>
          <a:ln w="28575"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Straight Connector 139"/>
          <p:cNvCxnSpPr>
            <a:cxnSpLocks/>
          </p:cNvCxnSpPr>
          <p:nvPr/>
        </p:nvCxnSpPr>
        <p:spPr>
          <a:xfrm flipH="1">
            <a:off x="838200" y="1905000"/>
            <a:ext cx="1326670" cy="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Straight Connector 141"/>
          <p:cNvCxnSpPr>
            <a:cxnSpLocks/>
          </p:cNvCxnSpPr>
          <p:nvPr/>
        </p:nvCxnSpPr>
        <p:spPr>
          <a:xfrm>
            <a:off x="838200" y="1905000"/>
            <a:ext cx="0" cy="213360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9" name="Picture 14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84067" y="2608771"/>
            <a:ext cx="2666696" cy="1500017"/>
          </a:xfrm>
          <a:prstGeom prst="rect">
            <a:avLst/>
          </a:prstGeom>
        </p:spPr>
      </p:pic>
      <p:sp>
        <p:nvSpPr>
          <p:cNvPr id="47" name="Rectangle 46"/>
          <p:cNvSpPr/>
          <p:nvPr/>
        </p:nvSpPr>
        <p:spPr>
          <a:xfrm>
            <a:off x="6858000" y="1267361"/>
            <a:ext cx="12954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8000" dirty="0">
                <a:solidFill>
                  <a:srgbClr val="C00000"/>
                </a:solidFill>
                <a:latin typeface="MS Outlook"/>
              </a:rPr>
              <a:t></a:t>
            </a:r>
          </a:p>
        </p:txBody>
      </p:sp>
      <p:sp>
        <p:nvSpPr>
          <p:cNvPr id="56" name="Rectangle 55"/>
          <p:cNvSpPr/>
          <p:nvPr/>
        </p:nvSpPr>
        <p:spPr>
          <a:xfrm>
            <a:off x="6781800" y="4249578"/>
            <a:ext cx="12954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8000" dirty="0">
                <a:solidFill>
                  <a:srgbClr val="C00000"/>
                </a:solidFill>
                <a:latin typeface="MS Outlook"/>
              </a:rPr>
              <a:t></a:t>
            </a:r>
          </a:p>
        </p:txBody>
      </p:sp>
      <p:cxnSp>
        <p:nvCxnSpPr>
          <p:cNvPr id="8" name="Straight Connector 7"/>
          <p:cNvCxnSpPr>
            <a:cxnSpLocks/>
          </p:cNvCxnSpPr>
          <p:nvPr/>
        </p:nvCxnSpPr>
        <p:spPr>
          <a:xfrm>
            <a:off x="7467600" y="4067144"/>
            <a:ext cx="0" cy="276256"/>
          </a:xfrm>
          <a:prstGeom prst="line">
            <a:avLst/>
          </a:prstGeom>
          <a:ln w="28575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6"/>
          <p:cNvSpPr txBox="1"/>
          <p:nvPr/>
        </p:nvSpPr>
        <p:spPr>
          <a:xfrm>
            <a:off x="5562600" y="4159477"/>
            <a:ext cx="171790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r-Latn-RS" sz="2000" b="1" dirty="0">
                <a:solidFill>
                  <a:srgbClr val="C00000"/>
                </a:solidFill>
              </a:rPr>
              <a:t>REALIZATOR </a:t>
            </a:r>
          </a:p>
          <a:p>
            <a:pPr algn="ctr"/>
            <a:r>
              <a:rPr lang="sr-Latn-RS" sz="2000" b="1" dirty="0">
                <a:solidFill>
                  <a:srgbClr val="C00000"/>
                </a:solidFill>
              </a:rPr>
              <a:t>VESTI</a:t>
            </a:r>
            <a:endParaRPr lang="en-US" sz="4400" b="1" dirty="0">
              <a:solidFill>
                <a:srgbClr val="C00000"/>
              </a:solidFill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6172200" y="5515062"/>
            <a:ext cx="245451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r-Latn-RS" b="1" dirty="0">
                <a:solidFill>
                  <a:srgbClr val="C00000"/>
                </a:solidFill>
              </a:rPr>
              <a:t>priprema posadu režije</a:t>
            </a:r>
          </a:p>
          <a:p>
            <a:pPr algn="ctr"/>
            <a:r>
              <a:rPr lang="sr-Latn-RS" b="1" dirty="0">
                <a:solidFill>
                  <a:srgbClr val="C00000"/>
                </a:solidFill>
              </a:rPr>
              <a:t> i izdaje uputstva</a:t>
            </a:r>
            <a:endParaRPr lang="en-US" sz="4000" b="1" dirty="0">
              <a:solidFill>
                <a:srgbClr val="C00000"/>
              </a:solidFill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6238064" y="2571690"/>
            <a:ext cx="26773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r-Latn-RS" sz="2000" b="1" dirty="0">
                <a:solidFill>
                  <a:srgbClr val="C00000"/>
                </a:solidFill>
              </a:rPr>
              <a:t>IZVRŠNI PRODUCENT</a:t>
            </a:r>
            <a:endParaRPr lang="en-US" sz="2000" b="1" dirty="0">
              <a:solidFill>
                <a:srgbClr val="C00000"/>
              </a:solidFill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6271728" y="2935069"/>
            <a:ext cx="26436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r-Latn-RS" b="1" dirty="0">
                <a:solidFill>
                  <a:srgbClr val="C00000"/>
                </a:solidFill>
              </a:rPr>
              <a:t>obaveštava as. režije </a:t>
            </a:r>
          </a:p>
          <a:p>
            <a:pPr algn="ctr"/>
            <a:r>
              <a:rPr lang="sr-Latn-RS" b="1" dirty="0">
                <a:solidFill>
                  <a:srgbClr val="C00000"/>
                </a:solidFill>
              </a:rPr>
              <a:t>da pripremi ekipu studija</a:t>
            </a:r>
            <a:endParaRPr lang="en-US" sz="4000" b="1" dirty="0">
              <a:solidFill>
                <a:srgbClr val="C00000"/>
              </a:solidFill>
            </a:endParaRPr>
          </a:p>
        </p:txBody>
      </p:sp>
      <p:cxnSp>
        <p:nvCxnSpPr>
          <p:cNvPr id="27" name="Straight Connector 26"/>
          <p:cNvCxnSpPr>
            <a:cxnSpLocks/>
          </p:cNvCxnSpPr>
          <p:nvPr/>
        </p:nvCxnSpPr>
        <p:spPr>
          <a:xfrm>
            <a:off x="3814032" y="1905000"/>
            <a:ext cx="2739168" cy="0"/>
          </a:xfrm>
          <a:prstGeom prst="line">
            <a:avLst/>
          </a:prstGeom>
          <a:ln w="28575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>
            <a:cxnSpLocks/>
          </p:cNvCxnSpPr>
          <p:nvPr/>
        </p:nvCxnSpPr>
        <p:spPr>
          <a:xfrm>
            <a:off x="8626719" y="1935480"/>
            <a:ext cx="1137285" cy="0"/>
          </a:xfrm>
          <a:prstGeom prst="line">
            <a:avLst/>
          </a:prstGeom>
          <a:ln w="28575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>
            <a:cxnSpLocks/>
          </p:cNvCxnSpPr>
          <p:nvPr/>
        </p:nvCxnSpPr>
        <p:spPr>
          <a:xfrm>
            <a:off x="4610100" y="4038600"/>
            <a:ext cx="28575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0" name="Picture 79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37388" y="2502319"/>
            <a:ext cx="2570925" cy="1712918"/>
          </a:xfrm>
          <a:prstGeom prst="rect">
            <a:avLst/>
          </a:prstGeom>
        </p:spPr>
      </p:pic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0FA477A6-D0FC-E728-5A58-AB5277C8EAA3}"/>
              </a:ext>
            </a:extLst>
          </p:cNvPr>
          <p:cNvCxnSpPr>
            <a:cxnSpLocks/>
          </p:cNvCxnSpPr>
          <p:nvPr/>
        </p:nvCxnSpPr>
        <p:spPr>
          <a:xfrm>
            <a:off x="5715000" y="3657600"/>
            <a:ext cx="2983267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46EFB64A-2AF7-0485-EBBF-A70F05336854}"/>
              </a:ext>
            </a:extLst>
          </p:cNvPr>
          <p:cNvCxnSpPr/>
          <p:nvPr/>
        </p:nvCxnSpPr>
        <p:spPr>
          <a:xfrm>
            <a:off x="8701769" y="3657600"/>
            <a:ext cx="0" cy="125369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88984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0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000"/>
                            </p:stCondLst>
                            <p:childTnLst>
                              <p:par>
                                <p:cTn id="7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500"/>
                            </p:stCondLst>
                            <p:childTnLst>
                              <p:par>
                                <p:cTn id="7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000"/>
                            </p:stCondLst>
                            <p:childTnLst>
                              <p:par>
                                <p:cTn id="7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2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00"/>
                            </p:stCondLst>
                            <p:childTnLst>
                              <p:par>
                                <p:cTn id="9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000"/>
                            </p:stCondLst>
                            <p:childTnLst>
                              <p:par>
                                <p:cTn id="9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00"/>
                            </p:stCondLst>
                            <p:childTnLst>
                              <p:par>
                                <p:cTn id="1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000"/>
                            </p:stCondLst>
                            <p:childTnLst>
                              <p:par>
                                <p:cTn id="1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500"/>
                            </p:stCondLst>
                            <p:childTnLst>
                              <p:par>
                                <p:cTn id="1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500"/>
                            </p:stCondLst>
                            <p:childTnLst>
                              <p:par>
                                <p:cTn id="1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1500"/>
                            </p:stCondLst>
                            <p:childTnLst>
                              <p:par>
                                <p:cTn id="15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500"/>
                            </p:stCondLst>
                            <p:childTnLst>
                              <p:par>
                                <p:cTn id="16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1000"/>
                            </p:stCondLst>
                            <p:childTnLst>
                              <p:par>
                                <p:cTn id="16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500"/>
                            </p:stCondLst>
                            <p:childTnLst>
                              <p:par>
                                <p:cTn id="18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7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500"/>
                            </p:stCondLst>
                            <p:childTnLst>
                              <p:par>
                                <p:cTn id="19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1000"/>
                            </p:stCondLst>
                            <p:childTnLst>
                              <p:par>
                                <p:cTn id="20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1500"/>
                            </p:stCondLst>
                            <p:childTnLst>
                              <p:par>
                                <p:cTn id="20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9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0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500"/>
                            </p:stCondLst>
                            <p:childTnLst>
                              <p:par>
                                <p:cTn id="2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2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2500"/>
                            </p:stCondLst>
                            <p:childTnLst>
                              <p:par>
                                <p:cTn id="23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9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500"/>
                            </p:stCondLst>
                            <p:childTnLst>
                              <p:par>
                                <p:cTn id="2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3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4" fill="hold">
                            <p:stCondLst>
                              <p:cond delay="1000"/>
                            </p:stCondLst>
                            <p:childTnLst>
                              <p:par>
                                <p:cTn id="2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8" fill="hold">
                            <p:stCondLst>
                              <p:cond delay="1500"/>
                            </p:stCondLst>
                            <p:childTnLst>
                              <p:par>
                                <p:cTn id="24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2" fill="hold">
                      <p:stCondLst>
                        <p:cond delay="indefinite"/>
                      </p:stCondLst>
                      <p:childTnLst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56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7" fill="hold">
                      <p:stCondLst>
                        <p:cond delay="indefinite"/>
                      </p:stCondLst>
                      <p:childTnLst>
                        <p:par>
                          <p:cTn id="258" fill="hold">
                            <p:stCondLst>
                              <p:cond delay="0"/>
                            </p:stCondLst>
                            <p:childTnLst>
                              <p:par>
                                <p:cTn id="25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1" dur="2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2" fill="hold">
                      <p:stCondLst>
                        <p:cond delay="indefinite"/>
                      </p:stCondLst>
                      <p:childTnLst>
                        <p:par>
                          <p:cTn id="263" fill="hold">
                            <p:stCondLst>
                              <p:cond delay="0"/>
                            </p:stCondLst>
                            <p:childTnLst>
                              <p:par>
                                <p:cTn id="26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6" dur="2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1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 animBg="1"/>
      <p:bldP spid="49" grpId="0" animBg="1"/>
      <p:bldP spid="50" grpId="0" animBg="1"/>
      <p:bldP spid="51" grpId="0"/>
      <p:bldP spid="52" grpId="0"/>
      <p:bldP spid="53" grpId="0"/>
      <p:bldP spid="54" grpId="0"/>
      <p:bldP spid="55" grpId="0"/>
      <p:bldP spid="59" grpId="0" animBg="1"/>
      <p:bldP spid="67" grpId="0" animBg="1"/>
      <p:bldP spid="69" grpId="0" animBg="1"/>
      <p:bldP spid="72" grpId="0"/>
      <p:bldP spid="74" grpId="0"/>
      <p:bldP spid="77" grpId="0"/>
      <p:bldP spid="78" grpId="0"/>
      <p:bldP spid="47" grpId="0"/>
      <p:bldP spid="56" grpId="0"/>
      <p:bldP spid="57" grpId="0"/>
      <p:bldP spid="58" grpId="0"/>
      <p:bldP spid="60" grpId="0"/>
      <p:bldP spid="7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76201" y="76200"/>
            <a:ext cx="10439399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Živo uključenje – SNG </a:t>
            </a:r>
            <a:r>
              <a:rPr lang="sr-Latn-RS" sz="28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(priprema i polazak)</a:t>
            </a:r>
            <a:endParaRPr lang="en-US" sz="14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62000" y="2457272"/>
            <a:ext cx="12954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8000" dirty="0">
                <a:solidFill>
                  <a:srgbClr val="000000"/>
                </a:solidFill>
                <a:latin typeface="MS Outlook"/>
              </a:rPr>
              <a:t></a:t>
            </a:r>
          </a:p>
        </p:txBody>
      </p:sp>
      <p:sp>
        <p:nvSpPr>
          <p:cNvPr id="6" name="Rectangle 5"/>
          <p:cNvSpPr/>
          <p:nvPr/>
        </p:nvSpPr>
        <p:spPr>
          <a:xfrm>
            <a:off x="4495800" y="2638961"/>
            <a:ext cx="12954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8000" dirty="0">
                <a:solidFill>
                  <a:srgbClr val="000000"/>
                </a:solidFill>
                <a:latin typeface="MS Outlook"/>
              </a:rPr>
              <a:t></a:t>
            </a:r>
          </a:p>
        </p:txBody>
      </p:sp>
      <p:sp>
        <p:nvSpPr>
          <p:cNvPr id="7" name="Rectangle 6"/>
          <p:cNvSpPr/>
          <p:nvPr/>
        </p:nvSpPr>
        <p:spPr>
          <a:xfrm>
            <a:off x="7420391" y="2709993"/>
            <a:ext cx="12954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8000" dirty="0">
                <a:solidFill>
                  <a:srgbClr val="000000"/>
                </a:solidFill>
                <a:latin typeface="MS Outlook"/>
              </a:rPr>
              <a:t></a:t>
            </a:r>
          </a:p>
        </p:txBody>
      </p:sp>
      <p:sp>
        <p:nvSpPr>
          <p:cNvPr id="8" name="Rectangle 7"/>
          <p:cNvSpPr/>
          <p:nvPr/>
        </p:nvSpPr>
        <p:spPr>
          <a:xfrm>
            <a:off x="914400" y="4200533"/>
            <a:ext cx="105028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000" b="1" dirty="0">
                <a:solidFill>
                  <a:srgbClr val="000000"/>
                </a:solidFill>
                <a:latin typeface="Wingdings"/>
              </a:rPr>
              <a:t></a:t>
            </a:r>
            <a:endParaRPr lang="en-US" sz="8000" dirty="0">
              <a:solidFill>
                <a:prstClr val="black"/>
              </a:solidFill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5486400" y="1600200"/>
            <a:ext cx="1676400" cy="533401"/>
          </a:xfrm>
          <a:prstGeom prst="roundRect">
            <a:avLst/>
          </a:prstGeom>
          <a:solidFill>
            <a:srgbClr val="0070C0"/>
          </a:solidFill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000" b="1" dirty="0">
                <a:solidFill>
                  <a:prstClr val="white"/>
                </a:solidFill>
              </a:rPr>
              <a:t>REŽIJA</a:t>
            </a:r>
            <a:endParaRPr lang="en-US" sz="2000" b="1" dirty="0">
              <a:solidFill>
                <a:prstClr val="white"/>
              </a:solidFill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3124200" y="1600200"/>
            <a:ext cx="1676400" cy="533401"/>
          </a:xfrm>
          <a:prstGeom prst="roundRect">
            <a:avLst/>
          </a:prstGeom>
          <a:solidFill>
            <a:srgbClr val="C00000"/>
          </a:solidFill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000" b="1" dirty="0">
                <a:solidFill>
                  <a:prstClr val="white"/>
                </a:solidFill>
              </a:rPr>
              <a:t>MASTER</a:t>
            </a:r>
            <a:endParaRPr lang="en-US" sz="2000" b="1" dirty="0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9906000" y="2895600"/>
            <a:ext cx="121058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000" dirty="0">
                <a:solidFill>
                  <a:srgbClr val="000000"/>
                </a:solidFill>
                <a:latin typeface="Webdings"/>
              </a:rPr>
              <a:t></a:t>
            </a:r>
            <a:endParaRPr lang="en-US" sz="8000" dirty="0">
              <a:solidFill>
                <a:prstClr val="black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0439400" y="1923871"/>
            <a:ext cx="830677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7200" b="1" dirty="0">
                <a:solidFill>
                  <a:srgbClr val="000000"/>
                </a:solidFill>
                <a:latin typeface="Wingdings"/>
              </a:rPr>
              <a:t>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28600" y="1912949"/>
            <a:ext cx="245823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r-Latn-RS" sz="2000" b="1" dirty="0">
                <a:solidFill>
                  <a:prstClr val="black"/>
                </a:solidFill>
              </a:rPr>
              <a:t>DEŽURNI UREDNIK/</a:t>
            </a:r>
          </a:p>
          <a:p>
            <a:pPr algn="ctr"/>
            <a:r>
              <a:rPr lang="sr-Latn-RS" sz="2000" b="1" dirty="0">
                <a:solidFill>
                  <a:prstClr val="black"/>
                </a:solidFill>
              </a:rPr>
              <a:t>NEWS PRODUCER</a:t>
            </a:r>
            <a:endParaRPr lang="en-US" sz="4400" b="1" dirty="0">
              <a:solidFill>
                <a:prstClr val="black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823806" y="3762405"/>
            <a:ext cx="26773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r-Latn-RS" sz="2000" b="1" dirty="0">
                <a:solidFill>
                  <a:prstClr val="black"/>
                </a:solidFill>
              </a:rPr>
              <a:t>IZVRŠNI PRODUCENT</a:t>
            </a:r>
            <a:endParaRPr lang="en-US" sz="4400" b="1" dirty="0">
              <a:solidFill>
                <a:prstClr val="black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886648" y="2351958"/>
            <a:ext cx="192950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r-Latn-RS" sz="2000" b="1" dirty="0">
                <a:solidFill>
                  <a:prstClr val="black"/>
                </a:solidFill>
              </a:rPr>
              <a:t>DEŽURNI </a:t>
            </a:r>
          </a:p>
          <a:p>
            <a:pPr algn="ctr"/>
            <a:r>
              <a:rPr lang="sr-Latn-RS" sz="2000" b="1" dirty="0">
                <a:solidFill>
                  <a:prstClr val="black"/>
                </a:solidFill>
              </a:rPr>
              <a:t>ORGANIZATOR</a:t>
            </a:r>
            <a:endParaRPr lang="en-US" sz="4400" b="1" dirty="0">
              <a:solidFill>
                <a:prstClr val="black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598082" y="1524000"/>
            <a:ext cx="24036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r-Latn-RS" b="1" dirty="0">
                <a:solidFill>
                  <a:prstClr val="black"/>
                </a:solidFill>
              </a:rPr>
              <a:t>zahtev za akreditaciju </a:t>
            </a:r>
          </a:p>
          <a:p>
            <a:pPr algn="ctr"/>
            <a:r>
              <a:rPr lang="sr-Latn-RS" b="1" dirty="0">
                <a:solidFill>
                  <a:prstClr val="black"/>
                </a:solidFill>
              </a:rPr>
              <a:t>ekipe realizacije</a:t>
            </a:r>
            <a:endParaRPr lang="en-US" sz="4000" b="1" dirty="0">
              <a:solidFill>
                <a:prstClr val="black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9601200" y="4126468"/>
            <a:ext cx="1790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r-Latn-RS" b="1" dirty="0">
                <a:solidFill>
                  <a:prstClr val="black"/>
                </a:solidFill>
              </a:rPr>
              <a:t>mesto događaja</a:t>
            </a:r>
            <a:endParaRPr lang="en-US" sz="4000" b="1" dirty="0">
              <a:solidFill>
                <a:prstClr val="black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829800" y="6477001"/>
            <a:ext cx="14045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r-Latn-RS" b="1" dirty="0">
                <a:solidFill>
                  <a:prstClr val="black"/>
                </a:solidFill>
              </a:rPr>
              <a:t>SNG</a:t>
            </a:r>
            <a:r>
              <a:rPr lang="sr-Latn-RS" sz="2000" b="1" dirty="0">
                <a:solidFill>
                  <a:prstClr val="black"/>
                </a:solidFill>
              </a:rPr>
              <a:t> vozilo</a:t>
            </a:r>
            <a:endParaRPr lang="en-US" sz="4400" b="1" dirty="0">
              <a:solidFill>
                <a:prstClr val="black"/>
              </a:solidFill>
            </a:endParaRPr>
          </a:p>
        </p:txBody>
      </p:sp>
      <p:cxnSp>
        <p:nvCxnSpPr>
          <p:cNvPr id="21" name="Straight Connector 20"/>
          <p:cNvCxnSpPr>
            <a:cxnSpLocks/>
          </p:cNvCxnSpPr>
          <p:nvPr/>
        </p:nvCxnSpPr>
        <p:spPr>
          <a:xfrm>
            <a:off x="2460744" y="3311098"/>
            <a:ext cx="1908235" cy="0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>
            <a:cxnSpLocks/>
          </p:cNvCxnSpPr>
          <p:nvPr/>
        </p:nvCxnSpPr>
        <p:spPr>
          <a:xfrm>
            <a:off x="5958094" y="3342608"/>
            <a:ext cx="1257663" cy="0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>
            <a:cxnSpLocks/>
          </p:cNvCxnSpPr>
          <p:nvPr/>
        </p:nvCxnSpPr>
        <p:spPr>
          <a:xfrm>
            <a:off x="1447800" y="3733800"/>
            <a:ext cx="0" cy="545321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27"/>
          <p:cNvSpPr/>
          <p:nvPr/>
        </p:nvSpPr>
        <p:spPr>
          <a:xfrm>
            <a:off x="4495800" y="4495800"/>
            <a:ext cx="12954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8000" dirty="0">
                <a:solidFill>
                  <a:srgbClr val="000000"/>
                </a:solidFill>
                <a:latin typeface="MS Outlook"/>
              </a:rPr>
              <a:t></a:t>
            </a:r>
          </a:p>
        </p:txBody>
      </p:sp>
      <p:cxnSp>
        <p:nvCxnSpPr>
          <p:cNvPr id="29" name="Straight Connector 28"/>
          <p:cNvCxnSpPr/>
          <p:nvPr/>
        </p:nvCxnSpPr>
        <p:spPr>
          <a:xfrm>
            <a:off x="8077200" y="4038600"/>
            <a:ext cx="0" cy="3048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>
            <a:cxnSpLocks/>
          </p:cNvCxnSpPr>
          <p:nvPr/>
        </p:nvCxnSpPr>
        <p:spPr>
          <a:xfrm flipH="1">
            <a:off x="5257800" y="4343400"/>
            <a:ext cx="28194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>
            <a:off x="5257800" y="4343400"/>
            <a:ext cx="0" cy="328642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152400" y="5270898"/>
            <a:ext cx="2620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r-Latn-RS" sz="2000" b="1" dirty="0">
                <a:solidFill>
                  <a:prstClr val="black"/>
                </a:solidFill>
              </a:rPr>
              <a:t>NOVINAR REPORTER</a:t>
            </a:r>
            <a:endParaRPr lang="en-US" sz="4400" b="1" dirty="0">
              <a:solidFill>
                <a:prstClr val="black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5791200" y="5070843"/>
            <a:ext cx="14245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r-Latn-RS" sz="2000" b="1" dirty="0">
                <a:solidFill>
                  <a:prstClr val="black"/>
                </a:solidFill>
              </a:rPr>
              <a:t>SNG EKIPA</a:t>
            </a:r>
            <a:endParaRPr lang="en-US" sz="4400" b="1" dirty="0">
              <a:solidFill>
                <a:prstClr val="black"/>
              </a:solidFill>
            </a:endParaRPr>
          </a:p>
        </p:txBody>
      </p:sp>
      <p:cxnSp>
        <p:nvCxnSpPr>
          <p:cNvPr id="35" name="Straight Connector 34"/>
          <p:cNvCxnSpPr>
            <a:cxnSpLocks/>
          </p:cNvCxnSpPr>
          <p:nvPr/>
        </p:nvCxnSpPr>
        <p:spPr>
          <a:xfrm>
            <a:off x="8816151" y="3300680"/>
            <a:ext cx="915105" cy="1041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>
            <a:cxnSpLocks/>
          </p:cNvCxnSpPr>
          <p:nvPr/>
        </p:nvCxnSpPr>
        <p:spPr>
          <a:xfrm flipV="1">
            <a:off x="9735380" y="2590800"/>
            <a:ext cx="0" cy="72029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9735380" y="2590800"/>
            <a:ext cx="685800" cy="0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>
            <a:cxnSpLocks/>
          </p:cNvCxnSpPr>
          <p:nvPr/>
        </p:nvCxnSpPr>
        <p:spPr>
          <a:xfrm>
            <a:off x="1447800" y="5794776"/>
            <a:ext cx="0" cy="22082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>
            <a:cxnSpLocks/>
          </p:cNvCxnSpPr>
          <p:nvPr/>
        </p:nvCxnSpPr>
        <p:spPr>
          <a:xfrm flipV="1">
            <a:off x="5143500" y="2590801"/>
            <a:ext cx="0" cy="30479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>
            <a:off x="3886200" y="2590800"/>
            <a:ext cx="242321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>
            <a:off x="6309416" y="2324724"/>
            <a:ext cx="0" cy="266076"/>
          </a:xfrm>
          <a:prstGeom prst="line">
            <a:avLst/>
          </a:prstGeom>
          <a:ln w="28575"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>
            <a:off x="3886200" y="2324724"/>
            <a:ext cx="0" cy="266076"/>
          </a:xfrm>
          <a:prstGeom prst="line">
            <a:avLst/>
          </a:prstGeom>
          <a:ln w="28575"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>
            <a:cxnSpLocks/>
          </p:cNvCxnSpPr>
          <p:nvPr/>
        </p:nvCxnSpPr>
        <p:spPr>
          <a:xfrm flipH="1">
            <a:off x="5181600" y="5794776"/>
            <a:ext cx="3769" cy="22082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>
            <a:cxnSpLocks/>
          </p:cNvCxnSpPr>
          <p:nvPr/>
        </p:nvCxnSpPr>
        <p:spPr>
          <a:xfrm>
            <a:off x="1457718" y="6015603"/>
            <a:ext cx="8140364" cy="0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Down Arrow 62"/>
          <p:cNvSpPr/>
          <p:nvPr/>
        </p:nvSpPr>
        <p:spPr>
          <a:xfrm flipV="1">
            <a:off x="10287000" y="4419600"/>
            <a:ext cx="417400" cy="602396"/>
          </a:xfrm>
          <a:prstGeom prst="down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4269324" y="2260526"/>
            <a:ext cx="17331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r-Latn-RS" b="1" dirty="0">
                <a:solidFill>
                  <a:prstClr val="black"/>
                </a:solidFill>
              </a:rPr>
              <a:t>info o događaju</a:t>
            </a:r>
            <a:endParaRPr lang="en-US" sz="4000" b="1" dirty="0">
              <a:solidFill>
                <a:prstClr val="black"/>
              </a:solidFill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2635811" y="2964054"/>
            <a:ext cx="17331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r-Latn-RS" b="1" dirty="0">
                <a:solidFill>
                  <a:prstClr val="black"/>
                </a:solidFill>
              </a:rPr>
              <a:t>info o događaju</a:t>
            </a:r>
            <a:endParaRPr lang="en-US" sz="4000" b="1" dirty="0">
              <a:solidFill>
                <a:prstClr val="black"/>
              </a:solidFill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1682995" y="3693855"/>
            <a:ext cx="11192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r-Latn-RS" b="1" dirty="0">
                <a:solidFill>
                  <a:prstClr val="black"/>
                </a:solidFill>
              </a:rPr>
              <a:t>info o </a:t>
            </a:r>
          </a:p>
          <a:p>
            <a:pPr algn="ctr"/>
            <a:r>
              <a:rPr lang="sr-Latn-RS" b="1" dirty="0">
                <a:solidFill>
                  <a:prstClr val="black"/>
                </a:solidFill>
              </a:rPr>
              <a:t>događaju</a:t>
            </a:r>
            <a:endParaRPr lang="en-US" sz="4000" b="1" dirty="0">
              <a:solidFill>
                <a:prstClr val="black"/>
              </a:solidFill>
            </a:endParaRPr>
          </a:p>
        </p:txBody>
      </p:sp>
      <p:cxnSp>
        <p:nvCxnSpPr>
          <p:cNvPr id="65" name="Straight Connector 64"/>
          <p:cNvCxnSpPr/>
          <p:nvPr/>
        </p:nvCxnSpPr>
        <p:spPr>
          <a:xfrm>
            <a:off x="3962400" y="2409856"/>
            <a:ext cx="0" cy="23803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>
            <a:cxnSpLocks/>
          </p:cNvCxnSpPr>
          <p:nvPr/>
        </p:nvCxnSpPr>
        <p:spPr>
          <a:xfrm>
            <a:off x="3962401" y="2647890"/>
            <a:ext cx="1105937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/>
          <p:cNvCxnSpPr/>
          <p:nvPr/>
        </p:nvCxnSpPr>
        <p:spPr>
          <a:xfrm>
            <a:off x="5068337" y="2647890"/>
            <a:ext cx="0" cy="247708"/>
          </a:xfrm>
          <a:prstGeom prst="line">
            <a:avLst/>
          </a:prstGeom>
          <a:ln w="28575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TextBox 74"/>
          <p:cNvSpPr txBox="1"/>
          <p:nvPr/>
        </p:nvSpPr>
        <p:spPr>
          <a:xfrm>
            <a:off x="2456619" y="2667000"/>
            <a:ext cx="25954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b="1" dirty="0">
                <a:solidFill>
                  <a:srgbClr val="C00000"/>
                </a:solidFill>
              </a:rPr>
              <a:t>koordinate</a:t>
            </a:r>
            <a:r>
              <a:rPr lang="sr-Latn-RS" b="1" dirty="0">
                <a:solidFill>
                  <a:srgbClr val="FF0000"/>
                </a:solidFill>
              </a:rPr>
              <a:t> </a:t>
            </a:r>
            <a:r>
              <a:rPr lang="sr-Latn-RS" b="1" dirty="0">
                <a:solidFill>
                  <a:srgbClr val="C00000"/>
                </a:solidFill>
              </a:rPr>
              <a:t>za satelit</a:t>
            </a:r>
            <a:endParaRPr lang="en-US" sz="4000" b="1" dirty="0">
              <a:solidFill>
                <a:srgbClr val="C00000"/>
              </a:solidFill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3581400" y="4102447"/>
            <a:ext cx="12750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r-Latn-RS" b="1" dirty="0">
                <a:solidFill>
                  <a:srgbClr val="C00000"/>
                </a:solidFill>
              </a:rPr>
              <a:t>koordinate</a:t>
            </a:r>
          </a:p>
          <a:p>
            <a:pPr algn="ctr"/>
            <a:r>
              <a:rPr lang="sr-Latn-RS" b="1" dirty="0">
                <a:solidFill>
                  <a:srgbClr val="C00000"/>
                </a:solidFill>
              </a:rPr>
              <a:t> za satelit</a:t>
            </a:r>
            <a:endParaRPr lang="en-US" sz="4000" b="1" dirty="0">
              <a:solidFill>
                <a:srgbClr val="C0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53600" y="5105400"/>
            <a:ext cx="1567182" cy="13787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8AAA7D63-AB4C-1BB0-97C3-451DFE8B7DE7}"/>
              </a:ext>
            </a:extLst>
          </p:cNvPr>
          <p:cNvCxnSpPr>
            <a:cxnSpLocks/>
          </p:cNvCxnSpPr>
          <p:nvPr/>
        </p:nvCxnSpPr>
        <p:spPr>
          <a:xfrm>
            <a:off x="4953000" y="4191000"/>
            <a:ext cx="0" cy="457200"/>
          </a:xfrm>
          <a:prstGeom prst="line">
            <a:avLst/>
          </a:prstGeom>
          <a:ln w="28575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63802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6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500"/>
                            </p:stCondLst>
                            <p:childTnLst>
                              <p:par>
                                <p:cTn id="6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000"/>
                            </p:stCondLst>
                            <p:childTnLst>
                              <p:par>
                                <p:cTn id="7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500"/>
                            </p:stCondLst>
                            <p:childTnLst>
                              <p:par>
                                <p:cTn id="7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00"/>
                            </p:stCondLst>
                            <p:childTnLst>
                              <p:par>
                                <p:cTn id="9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000"/>
                            </p:stCondLst>
                            <p:childTnLst>
                              <p:par>
                                <p:cTn id="10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500"/>
                            </p:stCondLst>
                            <p:childTnLst>
                              <p:par>
                                <p:cTn id="10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500"/>
                            </p:stCondLst>
                            <p:childTnLst>
                              <p:par>
                                <p:cTn id="1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500"/>
                            </p:stCondLst>
                            <p:childTnLst>
                              <p:par>
                                <p:cTn id="13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1000"/>
                            </p:stCondLst>
                            <p:childTnLst>
                              <p:par>
                                <p:cTn id="1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500"/>
                            </p:stCondLst>
                            <p:childTnLst>
                              <p:par>
                                <p:cTn id="14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500"/>
                            </p:stCondLst>
                            <p:childTnLst>
                              <p:par>
                                <p:cTn id="15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1000"/>
                            </p:stCondLst>
                            <p:childTnLst>
                              <p:par>
                                <p:cTn id="16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1500"/>
                            </p:stCondLst>
                            <p:childTnLst>
                              <p:par>
                                <p:cTn id="16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500"/>
                            </p:stCondLst>
                            <p:childTnLst>
                              <p:par>
                                <p:cTn id="19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1000"/>
                            </p:stCondLst>
                            <p:childTnLst>
                              <p:par>
                                <p:cTn id="19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500"/>
                            </p:stCondLst>
                            <p:childTnLst>
                              <p:par>
                                <p:cTn id="2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10" grpId="0" animBg="1"/>
      <p:bldP spid="11" grpId="0" animBg="1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8" grpId="0"/>
      <p:bldP spid="36" grpId="0"/>
      <p:bldP spid="37" grpId="0"/>
      <p:bldP spid="63" grpId="0" animBg="1"/>
      <p:bldP spid="66" grpId="0"/>
      <p:bldP spid="67" grpId="0"/>
      <p:bldP spid="68" grpId="0"/>
      <p:bldP spid="75" grpId="0"/>
      <p:bldP spid="8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439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Živo uključenje – SNG </a:t>
            </a:r>
            <a:r>
              <a:rPr lang="sr-Latn-RS" sz="28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(dolazak i uključenje)</a:t>
            </a:r>
            <a:endParaRPr lang="en-US" sz="14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3740923" y="5258422"/>
            <a:ext cx="1676400" cy="533401"/>
          </a:xfrm>
          <a:prstGeom prst="roundRect">
            <a:avLst/>
          </a:prstGeom>
          <a:solidFill>
            <a:srgbClr val="0070C0"/>
          </a:solidFill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b="1" dirty="0">
                <a:solidFill>
                  <a:prstClr val="white"/>
                </a:solidFill>
              </a:rPr>
              <a:t>REŽIJA</a:t>
            </a:r>
            <a:endParaRPr lang="en-US" b="1" dirty="0">
              <a:solidFill>
                <a:prstClr val="white"/>
              </a:solidFill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1219200" y="5212164"/>
            <a:ext cx="1676400" cy="533401"/>
          </a:xfrm>
          <a:prstGeom prst="roundRect">
            <a:avLst/>
          </a:prstGeom>
          <a:solidFill>
            <a:srgbClr val="C00000"/>
          </a:solidFill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b="1" dirty="0">
                <a:solidFill>
                  <a:prstClr val="white"/>
                </a:solidFill>
              </a:rPr>
              <a:t>MASTER</a:t>
            </a:r>
            <a:endParaRPr lang="en-US" b="1" dirty="0">
              <a:solidFill>
                <a:prstClr val="white"/>
              </a:solidFill>
            </a:endParaRPr>
          </a:p>
        </p:txBody>
      </p:sp>
      <p:sp>
        <p:nvSpPr>
          <p:cNvPr id="63" name="Down Arrow 62"/>
          <p:cNvSpPr/>
          <p:nvPr/>
        </p:nvSpPr>
        <p:spPr>
          <a:xfrm rot="5400000" flipV="1">
            <a:off x="3145901" y="5355701"/>
            <a:ext cx="417400" cy="301198"/>
          </a:xfrm>
          <a:prstGeom prst="down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 rot="9400212">
            <a:off x="5030194" y="1142295"/>
            <a:ext cx="1954381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3800" dirty="0">
                <a:solidFill>
                  <a:srgbClr val="000000"/>
                </a:solidFill>
                <a:latin typeface="Webdings"/>
              </a:rPr>
              <a:t></a:t>
            </a:r>
            <a:endParaRPr lang="en-US" sz="13800" dirty="0">
              <a:solidFill>
                <a:prstClr val="black"/>
              </a:solidFill>
            </a:endParaRPr>
          </a:p>
        </p:txBody>
      </p:sp>
      <p:cxnSp>
        <p:nvCxnSpPr>
          <p:cNvPr id="22" name="Straight Connector 21"/>
          <p:cNvCxnSpPr>
            <a:cxnSpLocks/>
          </p:cNvCxnSpPr>
          <p:nvPr/>
        </p:nvCxnSpPr>
        <p:spPr>
          <a:xfrm flipH="1" flipV="1">
            <a:off x="6705600" y="2431196"/>
            <a:ext cx="2667000" cy="1435650"/>
          </a:xfrm>
          <a:prstGeom prst="line">
            <a:avLst/>
          </a:prstGeom>
          <a:ln w="28575">
            <a:solidFill>
              <a:srgbClr val="FF0000"/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>
            <a:cxnSpLocks/>
          </p:cNvCxnSpPr>
          <p:nvPr/>
        </p:nvCxnSpPr>
        <p:spPr>
          <a:xfrm flipH="1">
            <a:off x="3204002" y="2478196"/>
            <a:ext cx="2053798" cy="950804"/>
          </a:xfrm>
          <a:prstGeom prst="line">
            <a:avLst/>
          </a:prstGeom>
          <a:ln w="28575">
            <a:solidFill>
              <a:srgbClr val="FF0000"/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75383" y="2128578"/>
            <a:ext cx="1796417" cy="2392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9" name="Down Arrow 68"/>
          <p:cNvSpPr/>
          <p:nvPr/>
        </p:nvSpPr>
        <p:spPr>
          <a:xfrm rot="10800000" flipV="1">
            <a:off x="1868599" y="4729803"/>
            <a:ext cx="417400" cy="301198"/>
          </a:xfrm>
          <a:prstGeom prst="down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71" name="Picture 3" descr="C:\Users\Pixi\Desktop\PKPixi\AU NOVI NOVI\slicice za pp\TEHNOLOŠKI NAČINI\SNG\596951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7871907" y="4038601"/>
            <a:ext cx="3786693" cy="2518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" name="Picture 4" descr="C:\Users\Pixi\Desktop\PKPixi\AU NOVI NOVI\slicice za pp\TEHNOLOŠKI NAČINI\SNG\IMG_0001(5)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56492" y="4022015"/>
            <a:ext cx="2835561" cy="2380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5" descr="C:\Users\Pixi\Desktop\PKPixi\AU NOVI NOVI\slicice za pp\TEHNOLOŠKI NAČINI\SNG\live action sng streamer 2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71906" y="4012490"/>
            <a:ext cx="3786693" cy="251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6" name="Straight Connector 45"/>
          <p:cNvCxnSpPr>
            <a:cxnSpLocks/>
          </p:cNvCxnSpPr>
          <p:nvPr/>
        </p:nvCxnSpPr>
        <p:spPr>
          <a:xfrm>
            <a:off x="5743419" y="5758328"/>
            <a:ext cx="1676400" cy="0"/>
          </a:xfrm>
          <a:prstGeom prst="line">
            <a:avLst/>
          </a:prstGeom>
          <a:ln w="28575">
            <a:solidFill>
              <a:srgbClr val="FF0000"/>
            </a:solidFill>
            <a:prstDash val="dash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Left-Right Arrow 53"/>
          <p:cNvSpPr/>
          <p:nvPr/>
        </p:nvSpPr>
        <p:spPr>
          <a:xfrm>
            <a:off x="5667219" y="5138304"/>
            <a:ext cx="1828800" cy="386818"/>
          </a:xfrm>
          <a:prstGeom prst="leftRightArrow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97C8760-5AF6-3F71-904C-139EE5A6110E}"/>
              </a:ext>
            </a:extLst>
          </p:cNvPr>
          <p:cNvSpPr txBox="1"/>
          <p:nvPr/>
        </p:nvSpPr>
        <p:spPr>
          <a:xfrm rot="1776630">
            <a:off x="6578058" y="2784851"/>
            <a:ext cx="33505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r-Latn-RS" b="1" dirty="0">
                <a:solidFill>
                  <a:prstClr val="black"/>
                </a:solidFill>
              </a:rPr>
              <a:t>upucavanje satelita – test signal</a:t>
            </a:r>
            <a:endParaRPr lang="en-US" sz="4000" b="1" dirty="0">
              <a:solidFill>
                <a:prstClr val="black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2CDFA9F-D608-519B-9A08-40027D03813C}"/>
              </a:ext>
            </a:extLst>
          </p:cNvPr>
          <p:cNvSpPr txBox="1"/>
          <p:nvPr/>
        </p:nvSpPr>
        <p:spPr>
          <a:xfrm rot="20029309">
            <a:off x="3557770" y="2475830"/>
            <a:ext cx="12602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r-Latn-RS" b="1" dirty="0">
                <a:solidFill>
                  <a:prstClr val="black"/>
                </a:solidFill>
              </a:rPr>
              <a:t> test signal</a:t>
            </a:r>
            <a:endParaRPr lang="en-US" sz="4000" b="1" dirty="0">
              <a:solidFill>
                <a:prstClr val="black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09D7BCC-9605-29FB-04C0-F08B65848216}"/>
              </a:ext>
            </a:extLst>
          </p:cNvPr>
          <p:cNvSpPr txBox="1"/>
          <p:nvPr/>
        </p:nvSpPr>
        <p:spPr>
          <a:xfrm>
            <a:off x="6125337" y="5791200"/>
            <a:ext cx="8146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r-Latn-RS" b="1" dirty="0">
                <a:solidFill>
                  <a:prstClr val="black"/>
                </a:solidFill>
              </a:rPr>
              <a:t> proba</a:t>
            </a:r>
            <a:endParaRPr lang="en-US" sz="4000" b="1" dirty="0">
              <a:solidFill>
                <a:prstClr val="black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8C6B984-ABDD-D6D3-AF83-BB80AA2FCFA0}"/>
              </a:ext>
            </a:extLst>
          </p:cNvPr>
          <p:cNvSpPr txBox="1"/>
          <p:nvPr/>
        </p:nvSpPr>
        <p:spPr>
          <a:xfrm>
            <a:off x="5771263" y="4782188"/>
            <a:ext cx="15709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r-Latn-RS" b="1" dirty="0">
                <a:solidFill>
                  <a:prstClr val="black"/>
                </a:solidFill>
              </a:rPr>
              <a:t> UKLJUČENJE</a:t>
            </a:r>
            <a:endParaRPr lang="en-US" sz="4000" b="1" dirty="0">
              <a:solidFill>
                <a:prstClr val="black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F05AC4A-4762-1869-A7FF-AD2392F0EF82}"/>
              </a:ext>
            </a:extLst>
          </p:cNvPr>
          <p:cNvSpPr txBox="1"/>
          <p:nvPr/>
        </p:nvSpPr>
        <p:spPr>
          <a:xfrm>
            <a:off x="1326428" y="1668665"/>
            <a:ext cx="1384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r-Latn-RS" b="1" dirty="0">
                <a:solidFill>
                  <a:prstClr val="black"/>
                </a:solidFill>
              </a:rPr>
              <a:t> TV CENTAR</a:t>
            </a:r>
            <a:endParaRPr lang="en-US" sz="40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3311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4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000"/>
                            </p:stCondLst>
                            <p:childTnLst>
                              <p:par>
                                <p:cTn id="2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22" presetClass="entr" presetSubtype="1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9000"/>
                            </p:stCondLst>
                            <p:childTnLst>
                              <p:par>
                                <p:cTn id="4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1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000"/>
                            </p:stCondLst>
                            <p:childTnLst>
                              <p:par>
                                <p:cTn id="7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9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6" presetClass="entr" presetSubtype="3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84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000"/>
                            </p:stCondLst>
                            <p:childTnLst>
                              <p:par>
                                <p:cTn id="8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7000"/>
                            </p:stCondLst>
                            <p:childTnLst>
                              <p:par>
                                <p:cTn id="92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94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9000"/>
                            </p:stCondLst>
                            <p:childTnLst>
                              <p:par>
                                <p:cTn id="9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63" grpId="0" animBg="1"/>
      <p:bldP spid="2" grpId="0"/>
      <p:bldP spid="69" grpId="0" animBg="1"/>
      <p:bldP spid="54" grpId="0" animBg="1"/>
      <p:bldP spid="4" grpId="0"/>
      <p:bldP spid="5" grpId="0"/>
      <p:bldP spid="6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439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Živo uključenje</a:t>
            </a:r>
            <a:endParaRPr lang="en-US" sz="14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5" name="Picture 5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5828" y="1619251"/>
            <a:ext cx="10400344" cy="5181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184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439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Živo uključenje</a:t>
            </a:r>
            <a:endParaRPr lang="en-US" sz="14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74583" y="1504370"/>
            <a:ext cx="7042833" cy="5277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1651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439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Živo uključenje</a:t>
            </a:r>
            <a:endParaRPr lang="en-US" sz="14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97019" y="1524001"/>
            <a:ext cx="6797962" cy="5257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9894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4156</TotalTime>
  <Words>289</Words>
  <Application>Microsoft Office PowerPoint</Application>
  <PresentationFormat>Widescreen</PresentationFormat>
  <Paragraphs>103</Paragraphs>
  <Slides>18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18</vt:i4>
      </vt:variant>
    </vt:vector>
  </HeadingPairs>
  <TitlesOfParts>
    <vt:vector size="28" baseType="lpstr">
      <vt:lpstr>Arial</vt:lpstr>
      <vt:lpstr>Calibri</vt:lpstr>
      <vt:lpstr>Corbel</vt:lpstr>
      <vt:lpstr>MS Outlook</vt:lpstr>
      <vt:lpstr>Webdings</vt:lpstr>
      <vt:lpstr>Wingdings</vt:lpstr>
      <vt:lpstr>Wingdings 2</vt:lpstr>
      <vt:lpstr>Wingdings 3</vt:lpstr>
      <vt:lpstr>Module</vt:lpstr>
      <vt:lpstr>1_Module</vt:lpstr>
      <vt:lpstr>PowerPoint Presentation</vt:lpstr>
      <vt:lpstr>  Poslednja vest  (pristigla u toku emitovanja vesti)</vt:lpstr>
      <vt:lpstr>  Poslednja vest  (krol u toku redovnog TV programa)</vt:lpstr>
      <vt:lpstr>  Vanredne vesti</vt:lpstr>
      <vt:lpstr>  Živo uključenje – SNG (priprema i polazak)</vt:lpstr>
      <vt:lpstr>  Živo uključenje – SNG (dolazak i uključenje)</vt:lpstr>
      <vt:lpstr>  Živo uključenje</vt:lpstr>
      <vt:lpstr>  Živo uključenje</vt:lpstr>
      <vt:lpstr>  Živo uključenje</vt:lpstr>
      <vt:lpstr>  Živo uključenje</vt:lpstr>
      <vt:lpstr>  Živo uključenje</vt:lpstr>
      <vt:lpstr>  Živo uključenje</vt:lpstr>
      <vt:lpstr>  Živo uključenje – „ranac“ (preko mobilne mreže)</vt:lpstr>
      <vt:lpstr>  Živo uključenje – „ranac“ (preko mobilne mreže)</vt:lpstr>
      <vt:lpstr>  Živo uključenje – „torbica“ (preko mobilne mreže)</vt:lpstr>
      <vt:lpstr>  Živo uključenje – „ranac“ (preko mobilne mreže)</vt:lpstr>
      <vt:lpstr>  Živo uključenje – „ranac“ (preko internet mreže)</vt:lpstr>
      <vt:lpstr>  Živo uključenje – „ranac“ (preko mobilne mreže)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VESTI</dc:title>
  <dc:creator>Pixi</dc:creator>
  <cp:lastModifiedBy>Predrag Kajganić</cp:lastModifiedBy>
  <cp:revision>749</cp:revision>
  <dcterms:created xsi:type="dcterms:W3CDTF">2006-08-16T00:00:00Z</dcterms:created>
  <dcterms:modified xsi:type="dcterms:W3CDTF">2025-08-07T15:06:56Z</dcterms:modified>
</cp:coreProperties>
</file>